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0" r:id="rId5"/>
    <p:sldId id="319" r:id="rId6"/>
    <p:sldId id="320" r:id="rId7"/>
    <p:sldId id="321" r:id="rId8"/>
    <p:sldId id="323" r:id="rId9"/>
    <p:sldId id="322" r:id="rId10"/>
    <p:sldId id="351"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Lst>
  <p:sldSz cx="9144000" cy="5143500" type="screen16x9"/>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D1493B"/>
    <a:srgbClr val="DA6C60"/>
    <a:srgbClr val="F5C24C"/>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660"/>
  </p:normalViewPr>
  <p:slideViewPr>
    <p:cSldViewPr showGuides="1">
      <p:cViewPr varScale="1">
        <p:scale>
          <a:sx n="68" d="100"/>
          <a:sy n="68" d="100"/>
        </p:scale>
        <p:origin x="1090" y="58"/>
      </p:cViewPr>
      <p:guideLst>
        <p:guide orient="horz" pos="1619"/>
        <p:guide pos="29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87CCE-2FF8-4C4F-814C-EE6E76026263}"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ACCD1-6A07-4099-ACBF-2EA3310362E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To address real-time synchronization issues, we adopted a three-pronged strategy: server-side global state broadcasting, client-side local prediction, and server-prioritized conflict resolution, which minimizes lag caused by network latency. We also implemented multiple performance optimizations, including message compression, bandwidth optimization, and network fluctuation mitigation. Specialized network tests have verified the stability of connections and the accuracy of data transmission.</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Next, let's welcome Zhang Boyang to explain how the server processes these network requests and physics calculations.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Thank you, Gao Yile, for the reliable network support! Hello everyone, I’m Zhang Boyang, responsible for designing and implementing the server architecture. As the "central brain" of the project, the server needs to handle three core tasks at the same time: physics simulation, client management, and state synchronization.</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My main work was designing the server’s main loop. We use a fixed time step of 60Hz to update the physics world—this means running a simulation every 16 milliseconds, which matches the visual frame rate of clients. To ensure thread safety, we use shared locks to manage the world state. We also separated the broadcast thread and message processing thread to avoid stuttering caused by task blocking.</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For multi-client management, we implemented a complete session management system. It includes connection setup, message distribution, and resource cleanup. This ensures every client’s request gets a timely response, and resources are quickly released when a client disconnects. For state management, we maintain the real-time state of all rigid bodies. We implement state cloning, serialization, and broadcasting to make sure the server’s world state is accurately synced to every client.</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In addition, we optimized memory usage efficiency. We’re considering adding a thread pool to improve concurrency and designed a load balancing strategy to handle pressure from multiple clients. Tests show the server can stably support concurrent requests from multiple clients, providing reliable support for the whole system. Next, let’s hand over to Zheng Zhekai to show how backend data is turned into intuitive visual effects.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Thanks to Zhang Boyang for the stable server support! Hello everyone, I’m Zheng Zhekai, in charge of the graphics rendering module. My goal is to turn the backend data from the physics engine and server into smooth, beautiful visual effects, letting users directly feel the charm of the physics world.</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 built a complete rendering architecture based on SDL2. This includes canvas creation, color configuration, double buffering, and vertical sync settings. These features prevent screen tearing from the bottom up and ensure smooth rendering. For shape rendering:</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Circles use the midpoint circle algorithm, which draws smooth shapes efficiently.</a:t>
            </a:r>
            <a:endParaRPr lang="en-US" altLang="en-US"/>
          </a:p>
          <a:p>
            <a:r>
              <a:rPr lang="en-US" altLang="en-US"/>
              <a:t>Rectangles support both normal and rotated scenarios; we calculate vertices to achieve accurate rendering.</a:t>
            </a:r>
            <a:endParaRPr lang="en-US" altLang="en-US"/>
          </a:p>
          <a:p>
            <a:r>
              <a:rPr lang="en-US" altLang="en-US"/>
              <a:t>We also support polygon filling, which provides a foundation for complex shapes.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We added advanced visual effects too: trajectory drawing for moving objects, particle effects with transparency, and a dynamic color system. The color system automatically adjusts color intensity based on object speed, making the visuals more layered. For performance optimization, we designed performance mode switching. It can simplify the rendering path and control the number of particles, ensuring smooth operation even on low-end devices. Next, let’s pass to He Peng to explain how users can interact smoothly with these visual elements.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Hello everyone, I'm Wang Yipeng. I worked on the physics engine for our project.</a:t>
            </a:r>
            <a:endParaRPr lang="en-US" altLang="en-US"/>
          </a:p>
          <a:p>
            <a:r>
              <a:rPr lang="en-US" altLang="en-US"/>
              <a:t>Our project is a 2D physics sandbox made from scratch in Rust. A key feature is that it can sync in real time across multiple users. The physics engine is the heart of the system — it handles how objects move, hit each other, and react, making everything feel real and letting all other parts work together.</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Thanks to Zheng Zhekai for the great visual presentation! Hello everyone, I’m He Peng, responsible for the user interaction module. Interaction is like the "bridge" between users and the project. Its core is to make operations intuitive and smooth, letting users easily control the physics world.I built an event handling system based on SDL2 that supports capturing and processing keyboard and mouse events.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The core interaction feature is drag-and-drop: we detect mouse clicks to identify selected objects, calculate the drag force, and accurately apply impulse to the object. This achieves "what you see is what you get" control—users can directly feel the physical feedback when dragging</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In terms of UI design, we added FPS display, performance monitoring indicators, and drag indicators. These help users understand the running state and clear operation feedback. </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We also enhanced visual feedback to ensure smooth, delay-free operations. We added protection against wrong operations to avoid ruining the user experience. With these designs, users can easily get started and enjoy the fun of controlling the physics world. Next, let’s hand over to Huang Xiaofeng to show how to add exciting effects to these interactions.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Thanks to He Peng for the great interaction design! Hello everyone, I'm Huang Xiaofeng, in charge of developing the special effects system. Special effects are like the "finishing touch" of the project-they make physical interactions more visually striking.</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 designed a complete particle system architecture that manages particle lifecycles, emitters, and real-time updates. Each particle has its own position, speed, life value, and color. Emitters can generate particles at specified positions. The lifecycle management ensures particles are automatically created and destroyed, preventing excessive memory usage.</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For the trajectory system, we manage trajectory points and set decay rules to draw the traces of moving objects. We also support color gradients to enhance the effect. For collision effects, we detect new collision events and generate spark particles at the collision point. We adjust the number and color of particles based on collision intensity, making collisions more realistic.</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For performance optimization, we set a maximum limit on the number of particles. We implemented an automatic degradation mechanism that reduces effect details when performance is low. We also managed memory well. These special effects greatly enhance the immersion of the physics sandbox. Next, let's hand over to Shen Yuhao to show how to integrate and deploy all these modules.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Speech 7: Shen Yuhao (Build and Deployment Module)</a:t>
            </a:r>
            <a:endParaRPr lang="en-US" altLang="en-US"/>
          </a:p>
          <a:p>
            <a:r>
              <a:rPr lang="en-US" altLang="en-US"/>
              <a:t>Thanks to Huang Xiaofeng for the wonderful special effects! Hello everyone, I’m Shen Yuhao, responsible for the project’s build and deployment. My job is to integrate all modules and ensure the project compiles, deploys, and runs smoothly.</a:t>
            </a:r>
            <a:endParaRPr lang="en-US" altLang="en-US"/>
          </a:p>
          <a:p>
            <a:r>
              <a:rPr lang="en-US" altLang="en-US"/>
              <a:t>In terms of project structure, we used a Cargo workspace to organize the code. </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This allows member package management and dependency sharing, so each module can be developed independently . We use the git to save our version code</a:t>
            </a:r>
            <a:r>
              <a:rPr lang="zh-CN" altLang="en-US"/>
              <a:t>，</a:t>
            </a:r>
            <a:r>
              <a:rPr lang="en-US" altLang="zh-CN"/>
              <a:t>So that we can redo all the version conveniently</a:t>
            </a:r>
            <a:r>
              <a:rPr lang="zh-CN" altLang="en-US"/>
              <a:t>。</a:t>
            </a:r>
            <a:r>
              <a:rPr lang="en-US" altLang="zh-CN"/>
              <a:t>For dependency management, we use the SDL2 library, the configuration of the Serde serialization library, and the introduction of the random number library. </a:t>
            </a:r>
            <a:endParaRPr lang="en-US" altLang="zh-CN"/>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 started with the basics. First, I built a 2D math library for vectors. It handles important actions like adding, multiplying, making a vector unit length, and finding its size. This library supports all the physics work and keeps things accurate, especially for detecting collisions.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 verified that all key dependencies work through tests.</a:t>
            </a:r>
            <a:endParaRPr lang="en-US" altLang="en-US"/>
          </a:p>
          <a:p>
            <a:r>
              <a:rPr lang="en-US" altLang="en-US"/>
              <a:t>For build configuration, we set up static library linking, optimized compilation flags. This lets the project run on different systems. For deployment, we wrote automated deployment scripts to enable one-click deployment. We added environment detection to automatically</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adapt to the running environment. We also improved the error handling mechanism to provide timely feedback when problems occur.</a:t>
            </a:r>
            <a:endParaRPr lang="en-US" altLang="en-US"/>
          </a:p>
          <a:p>
            <a:r>
              <a:rPr lang="en-US" altLang="en-US"/>
              <a:t>Tests show the project can compile and build normally.So far, our networked 2D physics sandbox has formed a complete loop. Thank you to all team members for your hard work, and thank you everyone for listening!</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A huge thanks to Professor Lin—your guidance on the physics engine and architecture was pivotal to our project’s success.</a:t>
            </a:r>
            <a:endParaRPr lang="en-US" altLang="en-US"/>
          </a:p>
          <a:p>
            <a:endParaRPr lang="en-US" altLang="en-US"/>
          </a:p>
          <a:p>
            <a:r>
              <a:rPr lang="en-US" altLang="en-US"/>
              <a:t>Today’s outcomes boil down to two key leaps:</a:t>
            </a:r>
            <a:endParaRPr lang="en-US" altLang="en-US"/>
          </a:p>
          <a:p>
            <a:r>
              <a:rPr lang="en-US" altLang="en-US"/>
              <a:t>First, a leap in tech &amp; experience:</a:t>
            </a:r>
            <a:endParaRPr lang="en-US" altLang="en-US"/>
          </a:p>
          <a:p>
            <a:endParaRPr lang="en-US" altLang="en-US"/>
          </a:p>
          <a:p>
            <a:r>
              <a:rPr lang="en-US" altLang="en-US"/>
              <a:t>• Physics simulation: Beyond basic collisions, we added real-world logic (angular momentum, damping) + collision highlights for precision and intuitiveness.</a:t>
            </a:r>
            <a:endParaRPr lang="en-US" altLang="en-US"/>
          </a:p>
          <a:p>
            <a:endParaRPr lang="en-US" altLang="en-US"/>
          </a:p>
          <a:p>
            <a:r>
              <a:rPr lang="en-US" altLang="en-US"/>
              <a:t>• Network sync: We nailed "multi-client concurrency + lightweight communication" for smooth, stable collaboration.</a:t>
            </a:r>
            <a:endParaRPr lang="en-US" altLang="en-US"/>
          </a:p>
          <a:p>
            <a:endParaRPr lang="en-US" altLang="en-US"/>
          </a:p>
          <a:p>
            <a:r>
              <a:rPr lang="en-US" altLang="en-US"/>
              <a:t>• UX: SDL2 rendering + property visualization turned abstract physics into visible, easy-to-use interactions.</a:t>
            </a:r>
            <a:endParaRPr lang="en-US" altLang="en-US"/>
          </a:p>
          <a:p>
            <a:endParaRPr lang="en-US" altLang="en-US"/>
          </a:p>
          <a:p>
            <a:r>
              <a:rPr lang="en-US" altLang="en-US"/>
              <a:t>Second, a leap in teamwork:</a:t>
            </a:r>
            <a:endParaRPr lang="en-US" altLang="en-US"/>
          </a:p>
          <a:p>
            <a:r>
              <a:rPr lang="en-US" altLang="en-US"/>
              <a:t>From the physics team cracking collision formulas, to the network team fixing sync latency, to the frontend team polishing interactions—our modular workflow + shared docs turned individual efforts into a unified push. Small highlights from each role merged into a major project breakthrough.</a:t>
            </a:r>
            <a:endParaRPr lang="en-US" altLang="en-US"/>
          </a:p>
          <a:p>
            <a:endParaRPr lang="en-US" altLang="en-US"/>
          </a:p>
          <a:p>
            <a:r>
              <a:rPr lang="en-US" altLang="en-US"/>
              <a:t>This project isn’t just about exceeding requirements—it’s about our team growing from "working alone" to "supporting each other." Thanks again, Professor Lin, and I’m proud of this team</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Next, I set up the structure of the physics engine for solid objects using a building-block style. This means things like an object's weight, speed, position, and shape are separate parts. This makes the system more flexible and easy to grow later.</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A big part of the physics engine is collision detection. I made three main types:</a:t>
            </a:r>
            <a:endParaRPr lang="en-US" altLang="en-US"/>
          </a:p>
          <a:p>
            <a:r>
              <a:rPr lang="en-US" altLang="en-US"/>
              <a:t>First, circle against circle — it checks if the distance between their centers is less than their combined radii.</a:t>
            </a:r>
            <a:endParaRPr lang="en-US" altLang="en-US"/>
          </a:p>
          <a:p>
            <a:r>
              <a:rPr lang="en-US" altLang="en-US"/>
              <a:t>Second, circle against rectangle. Here, we find the closest point on the rectangle to the circle and check the distance.</a:t>
            </a:r>
            <a:endParaRPr lang="en-US" altLang="en-US"/>
          </a:p>
          <a:p>
            <a:r>
              <a:rPr lang="en-US" altLang="en-US"/>
              <a:t>Third, rectangle against rectangle. This also works for rotated rectangles using a special math method (SAT) to make sure no contacts are missed.</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I built a 2D physics playground in Rust. It's a sandbox where things can move and crash into each other. Multiple people can connect and see the same thing happening at the same time. One of the main things I worked on was collision response. That means – what happens when two objects hit each other? I used a method called "impulse-based" response to make it work realistically. This system handles two important things: It calculates how objects move and spin after they collide – that's linear and angular velocity. It also fixes any overlapping between objects and makes sure energy is conserved, so the physics feels natural and right.</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Finally, to keep everything running well, I used a step-by-step method to update object positions each frame. I also added steps for number stability, like setting a top speed, and made a border system to stop objects from leaving the screen.So, from the basic math to the main engine parts and improvements, we built a full physics system. It gives a strong base for network sync and multi-user action. Next, I'll hand it over to Gao Yile, who worked on the network part. He'll tell you how we made this physics world update in real time across many users.</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Hello everyone, I'm Gao Yile, responsible for the project's network communication module. Thanks to Wang Yipeng for laying such a solid physics foundation—if the physics engine is the "backbone," the network module is like the "nervous system" connecting multiple clients, with the core goal of enabling all clients to share the same physical world in real time.</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a:t>We designed a JSON-based network protocol and used the Serde library for fast data serialization and deserialization to ensure error-free transmission. We manage connections via the TCP protocol, which stably handles scenarios such as connection establishment, data transmission, and reconnection after disconnection.</a:t>
            </a:r>
            <a:endParaRPr lang="en-US" altLang="en-US"/>
          </a:p>
        </p:txBody>
      </p:sp>
      <p:sp>
        <p:nvSpPr>
          <p:cNvPr id="4" name="灯片编号占位符 3"/>
          <p:cNvSpPr>
            <a:spLocks noGrp="1"/>
          </p:cNvSpPr>
          <p:nvPr>
            <p:ph type="sldNum" sz="quarter" idx="10"/>
          </p:nvPr>
        </p:nvSpPr>
        <p:spPr/>
        <p:txBody>
          <a:bodyPr/>
          <a:lstStyle/>
          <a:p>
            <a:fld id="{084ACCD1-6A07-4099-ACBF-2EA3310362E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34E402B-9921-40FA-8360-13107767672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34E402B-9921-40FA-8360-13107767672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34E402B-9921-40FA-8360-131077676729}" type="datetimeFigureOut">
              <a:rPr lang="en-US" smtClean="0"/>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01EE9E8-4134-49B0-9AA7-3089E652162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t="14449" b="-7160"/>
          <a:stretch>
            <a:fillRect/>
          </a:stretch>
        </p:blipFill>
        <p:spPr>
          <a:xfrm>
            <a:off x="-14605" y="-1270"/>
            <a:ext cx="9138920" cy="3822065"/>
          </a:xfrm>
          <a:prstGeom prst="rect">
            <a:avLst/>
          </a:prstGeom>
        </p:spPr>
      </p:pic>
      <p:sp>
        <p:nvSpPr>
          <p:cNvPr id="3" name="Subtitle 2"/>
          <p:cNvSpPr>
            <a:spLocks noGrp="1"/>
          </p:cNvSpPr>
          <p:nvPr>
            <p:ph type="subTitle" idx="1"/>
          </p:nvPr>
        </p:nvSpPr>
        <p:spPr>
          <a:xfrm>
            <a:off x="252095" y="3578860"/>
            <a:ext cx="8287385" cy="648335"/>
          </a:xfrm>
        </p:spPr>
        <p:txBody>
          <a:bodyPr>
            <a:noAutofit/>
          </a:bodyPr>
          <a:lstStyle/>
          <a:p>
            <a:pPr algn="l"/>
            <a:r>
              <a:rPr lang="en-US" altLang="zh-CN" b="1"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Group14</a:t>
            </a:r>
            <a:r>
              <a:rPr lang="zh-CN" altLang="en-US" b="1"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b="1"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Networked Physics Sandbox</a:t>
            </a:r>
            <a:endParaRPr lang="en-US" altLang="zh-CN" b="1"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33"/>
          <p:cNvSpPr/>
          <p:nvPr/>
        </p:nvSpPr>
        <p:spPr>
          <a:xfrm>
            <a:off x="-1590" y="3367787"/>
            <a:ext cx="9144002" cy="138296"/>
          </a:xfrm>
          <a:prstGeom prst="rect">
            <a:avLst/>
          </a:prstGeom>
          <a:pattFill prst="pct90">
            <a:fgClr>
              <a:srgbClr val="D1493B"/>
            </a:fgClr>
            <a:bgClr>
              <a:srgbClr val="DA6C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14"/>
          <p:cNvSpPr txBox="1"/>
          <p:nvPr/>
        </p:nvSpPr>
        <p:spPr>
          <a:xfrm>
            <a:off x="324287" y="4171533"/>
            <a:ext cx="5832648" cy="645160"/>
          </a:xfrm>
          <a:prstGeom prst="rect">
            <a:avLst/>
          </a:prstGeom>
          <a:noFill/>
        </p:spPr>
        <p:txBody>
          <a:bodyPr wrap="square" rtlCol="0">
            <a:spAutoFit/>
          </a:bodyPr>
          <a:lstStyle/>
          <a:p>
            <a:r>
              <a:rPr lang="en-US" altLang="zh-CN" sz="1200" b="1"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Multi-Client Network Simulation</a:t>
            </a:r>
            <a:endParaRPr lang="en-US" altLang="zh-CN" sz="1200" b="1"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2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 Network Synchronization • Interactive GUI</a:t>
            </a:r>
            <a:endParaRPr lang="en-US" altLang="zh-CN" sz="12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1200" b="1" spc="3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State Synchronization Strategy</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2: Network Communication Expert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347720" y="3219450"/>
            <a:ext cx="3554730"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World state broadcasting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Client prediction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Conflict resolution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GaoYiLe</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rcRect l="-1617" t="-2513" r="31033" b="2513"/>
          <a:stretch>
            <a:fillRect/>
          </a:stretch>
        </p:blipFill>
        <p:spPr>
          <a:xfrm>
            <a:off x="251460" y="1276985"/>
            <a:ext cx="2769870" cy="3243580"/>
          </a:xfrm>
          <a:prstGeom prst="rect">
            <a:avLst/>
          </a:prstGeom>
        </p:spPr>
      </p:pic>
      <p:pic>
        <p:nvPicPr>
          <p:cNvPr id="2" name="图片 1"/>
          <p:cNvPicPr>
            <a:picLocks noChangeAspect="1"/>
          </p:cNvPicPr>
          <p:nvPr/>
        </p:nvPicPr>
        <p:blipFill>
          <a:blip r:embed="rId2"/>
          <a:stretch>
            <a:fillRect/>
          </a:stretch>
        </p:blipFill>
        <p:spPr>
          <a:xfrm>
            <a:off x="3347720" y="1347470"/>
            <a:ext cx="3491230" cy="1628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Network Performance Optimization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2: Network Communication Expert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356735" y="1490980"/>
            <a:ext cx="4034790" cy="1075690"/>
          </a:xfrm>
          <a:prstGeom prst="rect">
            <a:avLst/>
          </a:prstGeom>
        </p:spPr>
        <p:txBody>
          <a:bodyPr wrap="square">
            <a:spAutoFit/>
          </a:bodyPr>
          <a:p>
            <a:pPr marL="0" indent="0" algn="l">
              <a:lnSpc>
                <a:spcPct val="80000"/>
              </a:lnSpc>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Message compression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Bandwidth optimization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Latency handling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GaoYiLe</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rcRect l="-1573" r="17903"/>
          <a:stretch>
            <a:fillRect/>
          </a:stretch>
        </p:blipFill>
        <p:spPr>
          <a:xfrm>
            <a:off x="323850" y="1506220"/>
            <a:ext cx="3460115" cy="3007360"/>
          </a:xfrm>
          <a:prstGeom prst="rect">
            <a:avLst/>
          </a:prstGeom>
        </p:spPr>
      </p:pic>
      <p:pic>
        <p:nvPicPr>
          <p:cNvPr id="3" name="图片 2" descr="4e2b7ec9f19e717a9bf39d1ae8898d65"/>
          <p:cNvPicPr>
            <a:picLocks noChangeAspect="1"/>
          </p:cNvPicPr>
          <p:nvPr/>
        </p:nvPicPr>
        <p:blipFill>
          <a:blip r:embed="rId2"/>
          <a:stretch>
            <a:fillRect/>
          </a:stretch>
        </p:blipFill>
        <p:spPr>
          <a:xfrm>
            <a:off x="4427855" y="2647315"/>
            <a:ext cx="3284855" cy="182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Server Main Loop</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3: Server Architect</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96055" y="1148080"/>
            <a:ext cx="2816225" cy="1060450"/>
          </a:xfrm>
          <a:prstGeom prst="rect">
            <a:avLst/>
          </a:prstGeom>
        </p:spPr>
        <p:txBody>
          <a:bodyPr wrap="square">
            <a:spAutoFit/>
          </a:bodyPr>
          <a:p>
            <a:pPr marL="0" indent="0" algn="l">
              <a:lnSpc>
                <a:spcPct val="50000"/>
              </a:lnSpc>
              <a:buClrTx/>
              <a:buSzTx/>
              <a:buFont typeface="Arial" panose="020B0604020202020204"/>
              <a:buNone/>
            </a:pPr>
            <a:r>
              <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rPr>
              <a:t>Game loop design</a:t>
            </a:r>
            <a:endPar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rPr>
              <a:t>Time step management</a:t>
            </a:r>
            <a:endPar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rPr>
              <a:t>Thread safety</a:t>
            </a:r>
            <a:endParaRPr lang="en-US" altLang="zh-CN" sz="14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ZhangBoYang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rcRect r="26188"/>
          <a:stretch>
            <a:fillRect/>
          </a:stretch>
        </p:blipFill>
        <p:spPr>
          <a:xfrm>
            <a:off x="251460" y="1147445"/>
            <a:ext cx="3350895" cy="3801745"/>
          </a:xfrm>
          <a:prstGeom prst="rect">
            <a:avLst/>
          </a:prstGeom>
        </p:spPr>
      </p:pic>
      <p:pic>
        <p:nvPicPr>
          <p:cNvPr id="2" name="图片 1" descr="ef2505ec652eeda7125062f4f2f868f1"/>
          <p:cNvPicPr>
            <a:picLocks noChangeAspect="1"/>
          </p:cNvPicPr>
          <p:nvPr/>
        </p:nvPicPr>
        <p:blipFill>
          <a:blip r:embed="rId2"/>
          <a:srcRect r="14951"/>
          <a:stretch>
            <a:fillRect/>
          </a:stretch>
        </p:blipFill>
        <p:spPr>
          <a:xfrm>
            <a:off x="4067810" y="2298065"/>
            <a:ext cx="3750945" cy="231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Multi-Client Management</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3: Server Architect</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24300" y="3338195"/>
            <a:ext cx="4034790"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Client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session management</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Message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distribution</a:t>
            </a:r>
            <a:endParaRPr lang="zh-CN" altLang="en-US"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Resource cleanup</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ZhangBoYang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95605" y="1347470"/>
            <a:ext cx="3222625" cy="3423920"/>
          </a:xfrm>
          <a:prstGeom prst="rect">
            <a:avLst/>
          </a:prstGeom>
        </p:spPr>
      </p:pic>
      <p:pic>
        <p:nvPicPr>
          <p:cNvPr id="3" name="图片 2"/>
          <p:cNvPicPr>
            <a:picLocks noChangeAspect="1"/>
          </p:cNvPicPr>
          <p:nvPr/>
        </p:nvPicPr>
        <p:blipFill>
          <a:blip r:embed="rId2"/>
          <a:stretch>
            <a:fillRect/>
          </a:stretch>
        </p:blipFill>
        <p:spPr>
          <a:xfrm>
            <a:off x="4067810" y="1102360"/>
            <a:ext cx="3434080" cy="1864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State Management</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3: Server Architect</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427855" y="1995805"/>
            <a:ext cx="4034790"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Rigid body state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maintenance</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State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cloning</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and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serialization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State broadcasting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ZhangBoYang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rcRect r="35465"/>
          <a:stretch>
            <a:fillRect/>
          </a:stretch>
        </p:blipFill>
        <p:spPr>
          <a:xfrm>
            <a:off x="467360" y="1131570"/>
            <a:ext cx="3314700" cy="1522095"/>
          </a:xfrm>
          <a:prstGeom prst="rect">
            <a:avLst/>
          </a:prstGeom>
        </p:spPr>
      </p:pic>
      <p:pic>
        <p:nvPicPr>
          <p:cNvPr id="2" name="图片 1" descr="257f3c5512d120eb4b2331cb2e9fdefc"/>
          <p:cNvPicPr>
            <a:picLocks noChangeAspect="1"/>
          </p:cNvPicPr>
          <p:nvPr/>
        </p:nvPicPr>
        <p:blipFill>
          <a:blip r:embed="rId2"/>
          <a:srcRect r="42632"/>
          <a:stretch>
            <a:fillRect/>
          </a:stretch>
        </p:blipFill>
        <p:spPr>
          <a:xfrm>
            <a:off x="467360" y="2787650"/>
            <a:ext cx="3314700" cy="2063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Server Optimization and Testing</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3: Server Architect</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427855" y="2076450"/>
            <a:ext cx="4034790"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Memory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usage optimization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Thread pool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consideration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Load balancing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ZhangBoYang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23850" y="1275715"/>
            <a:ext cx="3637280" cy="292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SDL2 Rendering Architecture</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4: Graphics Rendering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356100" y="2988945"/>
            <a:ext cx="4034790"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Canvas</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 creation</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and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configuration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Color and drawing </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settings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Double buffering and vertical sync</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ZhengZheKai</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467360" y="1347470"/>
            <a:ext cx="3361055" cy="2963545"/>
          </a:xfrm>
          <a:prstGeom prst="rect">
            <a:avLst/>
          </a:prstGeom>
        </p:spPr>
      </p:pic>
      <p:pic>
        <p:nvPicPr>
          <p:cNvPr id="2" name="图片 1"/>
          <p:cNvPicPr>
            <a:picLocks noChangeAspect="1"/>
          </p:cNvPicPr>
          <p:nvPr/>
        </p:nvPicPr>
        <p:blipFill>
          <a:blip r:embed="rId2"/>
          <a:stretch>
            <a:fillRect/>
          </a:stretch>
        </p:blipFill>
        <p:spPr>
          <a:xfrm>
            <a:off x="4427855" y="1036955"/>
            <a:ext cx="2808605" cy="167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Shape Rendering Algorithms</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4: Graphics Rendering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564255" y="3117850"/>
            <a:ext cx="4284345" cy="156845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Circle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drawing</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algorithm</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Rectangle drawing</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(considering rotation)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Polygon filling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ZhengZheKai</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467360" y="1275715"/>
            <a:ext cx="2845435" cy="3410585"/>
          </a:xfrm>
          <a:prstGeom prst="rect">
            <a:avLst/>
          </a:prstGeom>
        </p:spPr>
      </p:pic>
      <p:pic>
        <p:nvPicPr>
          <p:cNvPr id="3" name="图片 2"/>
          <p:cNvPicPr>
            <a:picLocks noChangeAspect="1"/>
          </p:cNvPicPr>
          <p:nvPr/>
        </p:nvPicPr>
        <p:blipFill>
          <a:blip r:embed="rId2"/>
          <a:stretch>
            <a:fillRect/>
          </a:stretch>
        </p:blipFill>
        <p:spPr>
          <a:xfrm>
            <a:off x="3564255" y="1275715"/>
            <a:ext cx="4315460" cy="1610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Advanced Visual Effects</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4: Graphics Rendering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707765" y="307530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Trail line drawing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Particle drawing</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(with transparency)</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Color gradients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ZhengZheKai</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251460" y="1307465"/>
            <a:ext cx="2924810" cy="3233420"/>
          </a:xfrm>
          <a:prstGeom prst="rect">
            <a:avLst/>
          </a:prstGeom>
        </p:spPr>
      </p:pic>
      <p:pic>
        <p:nvPicPr>
          <p:cNvPr id="2" name="图片 1"/>
          <p:cNvPicPr>
            <a:picLocks noChangeAspect="1"/>
          </p:cNvPicPr>
          <p:nvPr/>
        </p:nvPicPr>
        <p:blipFill>
          <a:blip r:embed="rId2"/>
          <a:srcRect l="28370" r="36595"/>
          <a:stretch>
            <a:fillRect/>
          </a:stretch>
        </p:blipFill>
        <p:spPr>
          <a:xfrm>
            <a:off x="3780155" y="1307465"/>
            <a:ext cx="2174240" cy="1432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Rendering Optimization and Testing</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4: Graphics Rendering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434840" y="199644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Performance mode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switching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Simplified</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rendering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path</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Particle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count control</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ZhengZheKai</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23850" y="1347470"/>
            <a:ext cx="3891280" cy="3204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2975" y="181484"/>
            <a:ext cx="6843450"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40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Team Members</a:t>
            </a:r>
            <a:endParaRPr lang="zh-CN" altLang="en-US" sz="40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91503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51460" y="1735455"/>
            <a:ext cx="3902710" cy="3025775"/>
          </a:xfrm>
          <a:prstGeom prst="rect">
            <a:avLst/>
          </a:prstGeom>
          <a:ln>
            <a:solidFill>
              <a:schemeClr val="accent1"/>
            </a:solidFill>
          </a:ln>
        </p:spPr>
      </p:pic>
      <p:graphicFrame>
        <p:nvGraphicFramePr>
          <p:cNvPr id="12" name="表格 11"/>
          <p:cNvGraphicFramePr/>
          <p:nvPr>
            <p:custDataLst>
              <p:tags r:id="rId2"/>
            </p:custDataLst>
          </p:nvPr>
        </p:nvGraphicFramePr>
        <p:xfrm>
          <a:off x="4111625" y="1581785"/>
          <a:ext cx="4643120" cy="3293110"/>
        </p:xfrm>
        <a:graphic>
          <a:graphicData uri="http://schemas.openxmlformats.org/drawingml/2006/table">
            <a:tbl>
              <a:tblPr/>
              <a:tblGrid>
                <a:gridCol w="2398395"/>
                <a:gridCol w="2244725"/>
              </a:tblGrid>
              <a:tr h="287655">
                <a:tc>
                  <a:txBody>
                    <a:bodyPr/>
                    <a:p>
                      <a:pPr algn="ctr">
                        <a:lnSpc>
                          <a:spcPts val="1575"/>
                        </a:lnSpc>
                      </a:pPr>
                      <a:r>
                        <a:rPr lang="en-US" altLang="zh-CN" sz="1400" b="1" i="0" dirty="0">
                          <a:solidFill>
                            <a:schemeClr val="bg1">
                              <a:lumMod val="75000"/>
                            </a:schemeClr>
                          </a:solidFill>
                          <a:latin typeface="微软雅黑" panose="020B0503020204020204" pitchFamily="34" charset="-122"/>
                          <a:ea typeface="微软雅黑" panose="020B0503020204020204" pitchFamily="34" charset="-122"/>
                        </a:rPr>
                        <a:t>Role</a:t>
                      </a:r>
                      <a:endParaRPr lang="en-US" altLang="zh-CN" sz="1400" b="1"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lnSpc>
                          <a:spcPts val="1575"/>
                        </a:lnSpc>
                      </a:pPr>
                      <a:r>
                        <a:rPr lang="en-US" altLang="zh-CN" sz="1400" b="1" i="0" dirty="0">
                          <a:solidFill>
                            <a:schemeClr val="bg1">
                              <a:lumMod val="75000"/>
                            </a:schemeClr>
                          </a:solidFill>
                          <a:latin typeface="微软雅黑" panose="020B0503020204020204" pitchFamily="34" charset="-122"/>
                          <a:ea typeface="微软雅黑" panose="020B0503020204020204" pitchFamily="34" charset="-122"/>
                        </a:rPr>
                        <a:t> Responsibilities</a:t>
                      </a:r>
                      <a:endParaRPr lang="en-US" altLang="zh-CN" sz="1400" b="1"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569595">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Physics Engine Architect</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Core physics engine, collision detection, math foundation</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429260">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Network Specialist</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Client-server communication, protocol design</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429895">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Server Architect</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Server main loop, state management</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399415">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Graphics Engineer</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SDL2 rendering, visual effects</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398780">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Interaction Designer</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Mouse interaction, UI controls</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246380">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Effects Engineer</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Particle systems, trail effects</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r h="429260">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 Build Engineer</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c>
                  <a:txBody>
                    <a:bodyPr/>
                    <a:p>
                      <a:pPr algn="ctr"/>
                      <a:r>
                        <a:rPr lang="en-US" altLang="zh-CN" sz="1200" b="0" i="0" dirty="0">
                          <a:solidFill>
                            <a:schemeClr val="bg1">
                              <a:lumMod val="75000"/>
                            </a:schemeClr>
                          </a:solidFill>
                          <a:latin typeface="微软雅黑" panose="020B0503020204020204" pitchFamily="34" charset="-122"/>
                          <a:ea typeface="微软雅黑" panose="020B0503020204020204" pitchFamily="34" charset="-122"/>
                        </a:rPr>
                        <a:t>Project setup, deployment scripts</a:t>
                      </a:r>
                      <a:endParaRPr lang="en-US" altLang="zh-CN" sz="1200" b="0" i="0" dirty="0">
                        <a:solidFill>
                          <a:schemeClr val="bg1">
                            <a:lumMod val="75000"/>
                          </a:schemeClr>
                        </a:solidFill>
                        <a:latin typeface="微软雅黑" panose="020B0503020204020204" pitchFamily="34" charset="-122"/>
                        <a:ea typeface="微软雅黑" panose="020B0503020204020204" pitchFamily="34" charset="-122"/>
                      </a:endParaRPr>
                    </a:p>
                  </a:txBody>
                  <a:tcPr marL="63817" marR="63817" marT="32067" marB="32067" anchor="ctr" anchorCtr="0">
                    <a:lnL>
                      <a:noFill/>
                    </a:lnL>
                    <a:lnR>
                      <a:noFill/>
                    </a:lnR>
                    <a:lnT>
                      <a:noFill/>
                    </a:lnT>
                    <a:lnB>
                      <a:noFill/>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Event Handling System</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5: User Interaction Designer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707765" y="278765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SDL2</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event loop</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Keyboard events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Mouse events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HePeng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467360" y="1203325"/>
            <a:ext cx="2973705" cy="3527425"/>
          </a:xfrm>
          <a:prstGeom prst="rect">
            <a:avLst/>
          </a:prstGeom>
        </p:spPr>
      </p:pic>
      <p:pic>
        <p:nvPicPr>
          <p:cNvPr id="2" name="图片 1"/>
          <p:cNvPicPr>
            <a:picLocks noChangeAspect="1"/>
          </p:cNvPicPr>
          <p:nvPr/>
        </p:nvPicPr>
        <p:blipFill>
          <a:blip r:embed="rId2"/>
          <a:stretch>
            <a:fillRect/>
          </a:stretch>
        </p:blipFill>
        <p:spPr>
          <a:xfrm>
            <a:off x="3707765" y="1203325"/>
            <a:ext cx="3244850" cy="1227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Drag Interaction Design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5: User Interaction Designer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96055" y="322008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Mouse click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detection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Drag force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calculation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Impulse application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HePeng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704590" y="992505"/>
            <a:ext cx="4012565" cy="2144395"/>
          </a:xfrm>
          <a:prstGeom prst="rect">
            <a:avLst/>
          </a:prstGeom>
        </p:spPr>
      </p:pic>
      <p:pic>
        <p:nvPicPr>
          <p:cNvPr id="4" name="图片 3"/>
          <p:cNvPicPr>
            <a:picLocks noChangeAspect="1"/>
          </p:cNvPicPr>
          <p:nvPr/>
        </p:nvPicPr>
        <p:blipFill>
          <a:blip r:embed="rId2"/>
          <a:stretch>
            <a:fillRect/>
          </a:stretch>
        </p:blipFill>
        <p:spPr>
          <a:xfrm>
            <a:off x="179705" y="992505"/>
            <a:ext cx="3524885" cy="351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User Interface Design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5: User Interaction Designer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427855" y="1195705"/>
            <a:ext cx="3476625" cy="1075690"/>
          </a:xfrm>
          <a:prstGeom prst="rect">
            <a:avLst/>
          </a:prstGeom>
        </p:spPr>
        <p:txBody>
          <a:bodyPr wrap="square">
            <a:spAutoFit/>
          </a:bodyPr>
          <a:p>
            <a:pPr marL="0" indent="0" algn="l">
              <a:lnSpc>
                <a:spcPct val="80000"/>
              </a:lnSpc>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FPS display</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Performance indicator</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lnSpc>
                <a:spcPct val="80000"/>
              </a:lnSpc>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Drag indicator</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HePeng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467360" y="1203325"/>
            <a:ext cx="3646805" cy="3310890"/>
          </a:xfrm>
          <a:prstGeom prst="rect">
            <a:avLst/>
          </a:prstGeom>
        </p:spPr>
      </p:pic>
      <p:pic>
        <p:nvPicPr>
          <p:cNvPr id="2" name="图片 1" descr="cba2a6677a5899b213080b5ad9b729bc"/>
          <p:cNvPicPr>
            <a:picLocks noChangeAspect="1"/>
          </p:cNvPicPr>
          <p:nvPr/>
        </p:nvPicPr>
        <p:blipFill>
          <a:blip r:embed="rId2"/>
          <a:stretch>
            <a:fillRect/>
          </a:stretch>
        </p:blipFill>
        <p:spPr>
          <a:xfrm>
            <a:off x="4427855" y="2417445"/>
            <a:ext cx="3340735" cy="2096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 Interaction Optimization and Testing</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5: User Interaction Designer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283710" y="198628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Visual feedback</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Operation smoothness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Error operation prevention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HePeng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rcRect t="1383" r="4268"/>
          <a:stretch>
            <a:fillRect/>
          </a:stretch>
        </p:blipFill>
        <p:spPr>
          <a:xfrm>
            <a:off x="323850" y="1131570"/>
            <a:ext cx="3633470" cy="3489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Particle System Architecture</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6: Special Effects System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636010" y="313499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Particle lifecycle management</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Emitter design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Particle</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 updating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HuangXiaoFeng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395605" y="1059815"/>
            <a:ext cx="2809240" cy="3882390"/>
          </a:xfrm>
          <a:prstGeom prst="rect">
            <a:avLst/>
          </a:prstGeom>
        </p:spPr>
      </p:pic>
      <p:pic>
        <p:nvPicPr>
          <p:cNvPr id="4" name="图片 3"/>
          <p:cNvPicPr>
            <a:picLocks noChangeAspect="1"/>
          </p:cNvPicPr>
          <p:nvPr/>
        </p:nvPicPr>
        <p:blipFill>
          <a:blip r:embed="rId2"/>
          <a:srcRect b="19607"/>
          <a:stretch>
            <a:fillRect/>
          </a:stretch>
        </p:blipFill>
        <p:spPr>
          <a:xfrm>
            <a:off x="3131820" y="1059815"/>
            <a:ext cx="5027295" cy="2047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Trail System Design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6: Special Effects System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356100" y="191071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Trail point management</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Trail decay</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Trail drawing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HuangXiaoFeng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467360" y="1131570"/>
            <a:ext cx="2760980" cy="3564890"/>
          </a:xfrm>
          <a:prstGeom prst="rect">
            <a:avLst/>
          </a:prstGeom>
        </p:spPr>
      </p:pic>
      <p:pic>
        <p:nvPicPr>
          <p:cNvPr id="7" name="图片 6"/>
          <p:cNvPicPr>
            <a:picLocks noChangeAspect="1"/>
          </p:cNvPicPr>
          <p:nvPr/>
        </p:nvPicPr>
        <p:blipFill>
          <a:blip r:embed="rId1"/>
          <a:srcRect l="33342" t="1322" r="15148" b="96770"/>
          <a:stretch>
            <a:fillRect/>
          </a:stretch>
        </p:blipFill>
        <p:spPr>
          <a:xfrm>
            <a:off x="1979930" y="1131570"/>
            <a:ext cx="1224280" cy="144780"/>
          </a:xfrm>
          <a:prstGeom prst="snipRound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Performance Optimization and Testing</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6: Special Effects System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571365" y="198247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Particle count control</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Automatic degradation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Memory management</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HuangXiaoFeng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10" name="图片 9"/>
          <p:cNvPicPr>
            <a:picLocks noChangeAspect="1"/>
          </p:cNvPicPr>
          <p:nvPr/>
        </p:nvPicPr>
        <p:blipFill>
          <a:blip r:embed="rId1"/>
          <a:stretch>
            <a:fillRect/>
          </a:stretch>
        </p:blipFill>
        <p:spPr>
          <a:xfrm>
            <a:off x="467360" y="1491615"/>
            <a:ext cx="3773170" cy="279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Collision Effects</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6: Special Effects System Engineer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067810" y="298386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Collision event </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detection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Spark particle</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generation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Effect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color settings</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HuangXiaoFeng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395605" y="1419225"/>
            <a:ext cx="2944495" cy="2886710"/>
          </a:xfrm>
          <a:prstGeom prst="rect">
            <a:avLst/>
          </a:prstGeom>
        </p:spPr>
      </p:pic>
      <p:pic>
        <p:nvPicPr>
          <p:cNvPr id="2" name="图片 1"/>
          <p:cNvPicPr>
            <a:picLocks noChangeAspect="1"/>
          </p:cNvPicPr>
          <p:nvPr/>
        </p:nvPicPr>
        <p:blipFill>
          <a:blip r:embed="rId2"/>
          <a:srcRect r="29188"/>
          <a:stretch>
            <a:fillRect/>
          </a:stretch>
        </p:blipFill>
        <p:spPr>
          <a:xfrm>
            <a:off x="4066540" y="1419225"/>
            <a:ext cx="1728470" cy="1416050"/>
          </a:xfrm>
          <a:prstGeom prst="rect">
            <a:avLst/>
          </a:prstGeom>
        </p:spPr>
      </p:pic>
      <p:pic>
        <p:nvPicPr>
          <p:cNvPr id="4" name="图片 3"/>
          <p:cNvPicPr>
            <a:picLocks noChangeAspect="1"/>
          </p:cNvPicPr>
          <p:nvPr/>
        </p:nvPicPr>
        <p:blipFill>
          <a:blip r:embed="rId3"/>
          <a:srcRect r="63501"/>
          <a:stretch>
            <a:fillRect/>
          </a:stretch>
        </p:blipFill>
        <p:spPr>
          <a:xfrm>
            <a:off x="5938520" y="1419225"/>
            <a:ext cx="1296035" cy="1416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Project Structure Design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7: Build and Deployment Engineer</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564255" y="321945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Cargo Workspace organization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Member package management</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Dependency sharing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ShenYuHao</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683895" y="1160145"/>
            <a:ext cx="2505710" cy="3500120"/>
          </a:xfrm>
          <a:prstGeom prst="rect">
            <a:avLst/>
          </a:prstGeom>
        </p:spPr>
      </p:pic>
      <p:pic>
        <p:nvPicPr>
          <p:cNvPr id="3" name="图片 2"/>
          <p:cNvPicPr>
            <a:picLocks noChangeAspect="1"/>
          </p:cNvPicPr>
          <p:nvPr/>
        </p:nvPicPr>
        <p:blipFill>
          <a:blip r:embed="rId2"/>
          <a:stretch>
            <a:fillRect/>
          </a:stretch>
        </p:blipFill>
        <p:spPr>
          <a:xfrm>
            <a:off x="3564255" y="1131570"/>
            <a:ext cx="3957955" cy="1925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Dependency Management</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7: Build and Deployment Engineer</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5605" y="3293110"/>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SDL2</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library linking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Serialization </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library</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Random number</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library</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ShenYuHao</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rcRect l="3804" t="3596"/>
          <a:stretch>
            <a:fillRect/>
          </a:stretch>
        </p:blipFill>
        <p:spPr>
          <a:xfrm>
            <a:off x="395605" y="1203325"/>
            <a:ext cx="3645535" cy="1923415"/>
          </a:xfrm>
          <a:prstGeom prst="rect">
            <a:avLst/>
          </a:prstGeom>
        </p:spPr>
      </p:pic>
      <p:pic>
        <p:nvPicPr>
          <p:cNvPr id="2" name="图片 1"/>
          <p:cNvPicPr>
            <a:picLocks noChangeAspect="1"/>
          </p:cNvPicPr>
          <p:nvPr/>
        </p:nvPicPr>
        <p:blipFill>
          <a:blip r:embed="rId2"/>
          <a:stretch>
            <a:fillRect/>
          </a:stretch>
        </p:blipFill>
        <p:spPr>
          <a:xfrm>
            <a:off x="4427855" y="1275080"/>
            <a:ext cx="4025900" cy="2742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3215" y="181610"/>
            <a:ext cx="8565515"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36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Physics Engine Architecture Design</a:t>
            </a:r>
            <a:endParaRPr lang="en-US" altLang="zh-CN" sz="36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rcRect l="-26" t="2149"/>
          <a:stretch>
            <a:fillRect/>
          </a:stretch>
        </p:blipFill>
        <p:spPr>
          <a:xfrm>
            <a:off x="683895" y="1203960"/>
            <a:ext cx="2795905" cy="3683000"/>
          </a:xfrm>
          <a:prstGeom prst="rect">
            <a:avLst/>
          </a:prstGeom>
        </p:spPr>
      </p:pic>
      <p:sp>
        <p:nvSpPr>
          <p:cNvPr id="3" name="文本框 2"/>
          <p:cNvSpPr txBox="1"/>
          <p:nvPr/>
        </p:nvSpPr>
        <p:spPr>
          <a:xfrm>
            <a:off x="4067810" y="2038985"/>
            <a:ext cx="4469765" cy="2300605"/>
          </a:xfrm>
          <a:prstGeom prst="rect">
            <a:avLst/>
          </a:prstGeom>
        </p:spPr>
        <p:txBody>
          <a:bodyPr wrap="square">
            <a:noAutofit/>
          </a:bodyPr>
          <a:p>
            <a:pPr marL="0" indent="0" algn="l">
              <a:spcBef>
                <a:spcPct val="0"/>
              </a:spcBef>
              <a:spcAft>
                <a:spcPct val="0"/>
              </a:spcAft>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Designed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complete rigid body physics engine architecture</a:t>
            </a:r>
            <a:endPar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endParaRPr>
          </a:p>
          <a:p>
            <a:pPr marL="0" indent="0" algn="l">
              <a:spcBef>
                <a:spcPct val="0"/>
              </a:spcBef>
              <a:spcAft>
                <a:spcPct val="0"/>
              </a:spcAft>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Implemented component-based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entity system</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spcBef>
                <a:spcPct val="0"/>
              </a:spcBef>
              <a:spcAft>
                <a:spcPct val="0"/>
              </a:spcAft>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Established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mathematical foundation library</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WangYiPeng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Build Configuration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7: Build and Deployment Engineer</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356100" y="205422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Static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library linking</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Compilation flags</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Target platform</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 configuration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ShenYuHao</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95605" y="1275715"/>
            <a:ext cx="3276600" cy="3500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Deployment Script and Testing</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699770"/>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7: Build and Deployment Engineer</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96055" y="2355215"/>
            <a:ext cx="4284345"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Automated deployment</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Environment checking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Error handling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ShenYuHao</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539750" y="1131570"/>
            <a:ext cx="3201035" cy="3872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3810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Project Highlights: Beyond Requirements</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7308215" y="4732020"/>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All of our team</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3" name="文本框 2"/>
          <p:cNvSpPr txBox="1"/>
          <p:nvPr/>
        </p:nvSpPr>
        <p:spPr>
          <a:xfrm>
            <a:off x="252095" y="555625"/>
            <a:ext cx="7949565" cy="4453890"/>
          </a:xfrm>
          <a:prstGeom prst="rect">
            <a:avLst/>
          </a:prstGeom>
        </p:spPr>
        <p:txBody>
          <a:bodyPr wrap="square">
            <a:spAutoFit/>
          </a:bodyPr>
          <a:p>
            <a:pPr marL="0" indent="0" algn="l">
              <a:lnSpc>
                <a:spcPts val="1890"/>
              </a:lnSpc>
              <a:spcBef>
                <a:spcPct val="0"/>
              </a:spcBef>
              <a:spcAft>
                <a:spcPct val="0"/>
              </a:spcAft>
            </a:pPr>
            <a:r>
              <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Core Achievements</a:t>
            </a:r>
            <a:endPar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9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Full 2D physics engine </a:t>
            </a: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with server &amp; multi-client sync</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9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Integrated networking, physics, and graphics</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zh-CN" altLang="en-US" sz="100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Key Breakthroughs</a:t>
            </a:r>
            <a:endPar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Physics Engine</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Required: Particles</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Delivered: </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Full rigid bodies</a:t>
            </a: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with rotation &amp; collision</a:t>
            </a:r>
            <a:endPar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Network Sync</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Required: Basic broadcasting</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Delivered: </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Predictive sync</a:t>
            </a: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for seamless multi-user interaction</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Engineering</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Required: Basic demo</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Delivered: </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Complete product</a:t>
            </a: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with VFX, UI &amp; auto-deployment</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Team Success</a:t>
            </a:r>
            <a:endPar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Modular design </a:t>
            </a: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enabled parallel development</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Solved core challenges in</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physics, sync &amp; rendering</a:t>
            </a:r>
            <a:endPar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Delivered a </a:t>
            </a:r>
            <a:r>
              <a:rPr lang="en-US" altLang="zh-CN" sz="1000" b="0" i="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showcase of our team's technical strength</a:t>
            </a:r>
            <a:endParaRPr lang="en-US" altLang="zh-CN" sz="1000" b="0"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a:lnSpc>
                <a:spcPts val="1890"/>
              </a:lnSpc>
              <a:spcBef>
                <a:spcPct val="0"/>
              </a:spcBef>
              <a:spcAft>
                <a:spcPct val="0"/>
              </a:spcAft>
            </a:pPr>
            <a:r>
              <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 project that demonstrates our team's capability to exceed expectations.</a:t>
            </a:r>
            <a:endParaRPr lang="en-US" altLang="zh-CN" sz="12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932045" y="1987550"/>
            <a:ext cx="3164205" cy="1168400"/>
          </a:xfrm>
          <a:prstGeom prst="rect">
            <a:avLst/>
          </a:prstGeom>
          <a:noFill/>
        </p:spPr>
        <p:txBody>
          <a:bodyPr wrap="square" rtlCol="0" anchor="t">
            <a:spAutoFit/>
          </a:bodyPr>
          <a:p>
            <a:pPr algn="ctr"/>
            <a:r>
              <a:rPr lang="en-US" altLang="zh-CN" sz="100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Core Responsibilities: Backend monitoring, status feedback, frontend-backend communication &amp; synchronization maintenance</a:t>
            </a:r>
            <a:endParaRPr lang="en-US" altLang="zh-CN" sz="100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00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Core Code Highlights: Management of key player workflow links (room signing, game tracking, new session creation)</a:t>
            </a:r>
            <a:endParaRPr lang="en-US" altLang="zh-CN" sz="100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321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8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Mathematical Foundation and Vector Operations</a:t>
            </a:r>
            <a:endParaRPr lang="en-US" altLang="zh-CN" sz="2800"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636010" y="2787650"/>
            <a:ext cx="5080000" cy="1568450"/>
          </a:xfrm>
          <a:prstGeom prst="rect">
            <a:avLst/>
          </a:prstGeom>
        </p:spPr>
        <p:txBody>
          <a:bodyPr>
            <a:spAutoFit/>
          </a:bodyPr>
          <a:p>
            <a:pPr marL="0" indent="0" algn="l">
              <a:buClrTx/>
              <a:buSzTx/>
              <a:buFont typeface="Arial" panose="020B0604020202020204"/>
              <a:buNone/>
            </a:pPr>
            <a:endPar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Implemented complete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2D vector mathematics library</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Supports all basic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vector operations</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rgbClr val="F9FAFB"/>
                </a:solidFill>
                <a:latin typeface="方正兰亭黑简体" panose="02000000000000000000" charset="-122"/>
                <a:ea typeface="方正兰亭黑简体" panose="02000000000000000000" charset="-122"/>
                <a:cs typeface="方正兰亭黑简体" panose="02000000000000000000" charset="-122"/>
              </a:rPr>
              <a:t> Provides mathematical foundation for</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 physics calculations</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7" name="图片 6"/>
          <p:cNvPicPr>
            <a:picLocks noChangeAspect="1"/>
          </p:cNvPicPr>
          <p:nvPr/>
        </p:nvPicPr>
        <p:blipFill>
          <a:blip r:embed="rId1"/>
          <a:stretch>
            <a:fillRect/>
          </a:stretch>
        </p:blipFill>
        <p:spPr>
          <a:xfrm>
            <a:off x="395605" y="1275715"/>
            <a:ext cx="3069590" cy="3319780"/>
          </a:xfrm>
          <a:prstGeom prst="rect">
            <a:avLst/>
          </a:prstGeom>
        </p:spPr>
      </p:pic>
      <p:sp>
        <p:nvSpPr>
          <p:cNvPr id="11" name="文本框 10"/>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WangYiPeng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2"/>
          <a:stretch>
            <a:fillRect/>
          </a:stretch>
        </p:blipFill>
        <p:spPr>
          <a:xfrm>
            <a:off x="3779520" y="1347470"/>
            <a:ext cx="2555240" cy="13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321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 Multi-Shape Collision Detection System</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706495" y="2640330"/>
            <a:ext cx="5080000" cy="2061210"/>
          </a:xfrm>
          <a:prstGeom prst="rect">
            <a:avLst/>
          </a:prstGeom>
        </p:spPr>
        <p:txBody>
          <a:bodyPr>
            <a:spAutoFit/>
          </a:bodyPr>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Implemented circle-circle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collision detection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Implemented circle-</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rectangle collision detection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Implemented rectangle-</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rectangle collision detection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Supports precise collision detection for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rotated rectangles</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95605" y="1275080"/>
            <a:ext cx="3152775" cy="1894840"/>
          </a:xfrm>
          <a:prstGeom prst="rect">
            <a:avLst/>
          </a:prstGeom>
        </p:spPr>
      </p:pic>
      <p:pic>
        <p:nvPicPr>
          <p:cNvPr id="3" name="图片 2"/>
          <p:cNvPicPr>
            <a:picLocks noChangeAspect="1"/>
          </p:cNvPicPr>
          <p:nvPr/>
        </p:nvPicPr>
        <p:blipFill>
          <a:blip r:embed="rId2"/>
          <a:srcRect t="-7970" b="7970"/>
          <a:stretch>
            <a:fillRect/>
          </a:stretch>
        </p:blipFill>
        <p:spPr>
          <a:xfrm>
            <a:off x="469265" y="3071495"/>
            <a:ext cx="3079115" cy="1819910"/>
          </a:xfrm>
          <a:prstGeom prst="rect">
            <a:avLst/>
          </a:prstGeom>
        </p:spPr>
      </p:pic>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WangYiPeng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4" name="图片 3"/>
          <p:cNvPicPr>
            <a:picLocks noChangeAspect="1"/>
          </p:cNvPicPr>
          <p:nvPr/>
        </p:nvPicPr>
        <p:blipFill>
          <a:blip r:embed="rId3"/>
          <a:srcRect b="11661"/>
          <a:stretch>
            <a:fillRect/>
          </a:stretch>
        </p:blipFill>
        <p:spPr>
          <a:xfrm>
            <a:off x="3780155" y="1267460"/>
            <a:ext cx="2728595" cy="1520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321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 Collision Response and Impulse Calculation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636010" y="2931795"/>
            <a:ext cx="5080000" cy="1568450"/>
          </a:xfrm>
          <a:prstGeom prst="rect">
            <a:avLst/>
          </a:prstGeom>
        </p:spPr>
        <p:txBody>
          <a:bodyPr>
            <a:spAutoFit/>
          </a:bodyPr>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Implemented impulse</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-based collision response</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Supports linear and angular velocity</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Handles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penetration correction and energy conservation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rcRect r="14270"/>
          <a:stretch>
            <a:fillRect/>
          </a:stretch>
        </p:blipFill>
        <p:spPr>
          <a:xfrm>
            <a:off x="395605" y="1347470"/>
            <a:ext cx="2952750" cy="3458210"/>
          </a:xfrm>
          <a:prstGeom prst="rect">
            <a:avLst/>
          </a:prstGeom>
        </p:spPr>
      </p:pic>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WangYiPeng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2"/>
          <a:stretch>
            <a:fillRect/>
          </a:stretch>
        </p:blipFill>
        <p:spPr>
          <a:xfrm>
            <a:off x="3707765" y="1347470"/>
            <a:ext cx="2433320" cy="1634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32321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 Numerical Integration and Stability</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Real-time 2D physics sandbox with multi-client sync, built in Rust from scratch.</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921760" y="3651885"/>
            <a:ext cx="5080000" cy="829945"/>
          </a:xfrm>
          <a:prstGeom prst="rect">
            <a:avLst/>
          </a:prstGeom>
        </p:spPr>
        <p:txBody>
          <a:bodyPr>
            <a:spAutoFit/>
          </a:bodyPr>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Implemented explicit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Euler integration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Added </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numerical stability measures</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algn="l">
              <a:buClrTx/>
              <a:buSzTx/>
              <a:buFont typeface="Arial" panose="020B0604020202020204"/>
              <a:buChar char="•"/>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Designed</a:t>
            </a: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 boundary handling system</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4" name="图片 3"/>
          <p:cNvPicPr>
            <a:picLocks noChangeAspect="1"/>
          </p:cNvPicPr>
          <p:nvPr/>
        </p:nvPicPr>
        <p:blipFill>
          <a:blip r:embed="rId1"/>
          <a:stretch>
            <a:fillRect/>
          </a:stretch>
        </p:blipFill>
        <p:spPr>
          <a:xfrm>
            <a:off x="323850" y="1245870"/>
            <a:ext cx="3286125" cy="3345815"/>
          </a:xfrm>
          <a:prstGeom prst="rect">
            <a:avLst/>
          </a:prstGeom>
        </p:spPr>
      </p:pic>
      <p:pic>
        <p:nvPicPr>
          <p:cNvPr id="6" name="图片 5"/>
          <p:cNvPicPr>
            <a:picLocks noChangeAspect="1"/>
          </p:cNvPicPr>
          <p:nvPr/>
        </p:nvPicPr>
        <p:blipFill>
          <a:blip r:embed="rId2"/>
          <a:stretch>
            <a:fillRect/>
          </a:stretch>
        </p:blipFill>
        <p:spPr>
          <a:xfrm>
            <a:off x="3564255" y="1245870"/>
            <a:ext cx="5013325" cy="2200910"/>
          </a:xfrm>
          <a:prstGeom prst="rect">
            <a:avLst/>
          </a:prstGeom>
        </p:spPr>
      </p:pic>
      <p:sp>
        <p:nvSpPr>
          <p:cNvPr id="7" name="文本框 6"/>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WangYiPeng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7970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Network Protocol Design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2: Network Communication Expert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562985" y="1922780"/>
            <a:ext cx="5080000" cy="1322070"/>
          </a:xfrm>
          <a:prstGeom prst="rect">
            <a:avLst/>
          </a:prstGeom>
        </p:spPr>
        <p:txBody>
          <a:bodyPr>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serialization format</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design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JSON protocol</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 definition</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Real-time synchronization mechanism</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GaoYiLe</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nvPicPr>
        <p:blipFill>
          <a:blip r:embed="rId1"/>
          <a:stretch>
            <a:fillRect/>
          </a:stretch>
        </p:blipFill>
        <p:spPr>
          <a:xfrm>
            <a:off x="395605" y="1347470"/>
            <a:ext cx="2495550" cy="3128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p:nvPr/>
        </p:nvSpPr>
        <p:spPr>
          <a:xfrm>
            <a:off x="180975" y="181610"/>
            <a:ext cx="8652510" cy="4527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rPr>
              <a:t>Client-Server Communication</a:t>
            </a: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altLang="zh-CN" b="1" spc="-150" dirty="0">
              <a:solidFill>
                <a:srgbClr val="D1493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nvSpPr>
        <p:spPr>
          <a:xfrm>
            <a:off x="323850" y="771525"/>
            <a:ext cx="8266430" cy="337185"/>
          </a:xfrm>
          <a:prstGeom prst="rect">
            <a:avLst/>
          </a:prstGeom>
          <a:noFill/>
        </p:spPr>
        <p:txBody>
          <a:bodyPr wrap="square" rtlCol="0">
            <a:spAutoFit/>
          </a:bodyPr>
          <a:lstStyle/>
          <a:p>
            <a:r>
              <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Person 2: Network Communication Expert </a:t>
            </a:r>
            <a:endParaRPr lang="en-US" altLang="zh-CN" sz="16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643755" y="1564640"/>
            <a:ext cx="4034790" cy="1322070"/>
          </a:xfrm>
          <a:prstGeom prst="rect">
            <a:avLst/>
          </a:prstGeom>
        </p:spPr>
        <p:txBody>
          <a:bodyPr wrap="square">
            <a:spAutoFit/>
          </a:bodyPr>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TCP </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connection management</a:t>
            </a:r>
            <a:endParaRPr lang="zh-CN" altLang="en-US"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Message routing design</a:t>
            </a:r>
            <a:endPar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a:p>
            <a:pPr marL="0" indent="0" algn="l">
              <a:buClrTx/>
              <a:buSzTx/>
              <a:buFont typeface="Arial" panose="020B0604020202020204"/>
              <a:buNone/>
            </a:pPr>
            <a:r>
              <a:rPr lang="en-US" altLang="zh-CN" sz="1600" b="1" i="0">
                <a:solidFill>
                  <a:srgbClr val="FFFF00"/>
                </a:solidFill>
                <a:latin typeface="方正兰亭黑简体" panose="02000000000000000000" charset="-122"/>
                <a:ea typeface="方正兰亭黑简体" panose="02000000000000000000" charset="-122"/>
                <a:cs typeface="方正兰亭黑简体" panose="02000000000000000000" charset="-122"/>
              </a:rPr>
              <a:t>Connection state </a:t>
            </a: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handling</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
        <p:nvSpPr>
          <p:cNvPr id="6" name="文本框 5"/>
          <p:cNvSpPr txBox="1"/>
          <p:nvPr/>
        </p:nvSpPr>
        <p:spPr>
          <a:xfrm>
            <a:off x="7236460" y="4660265"/>
            <a:ext cx="1869440" cy="437515"/>
          </a:xfrm>
          <a:prstGeom prst="rect">
            <a:avLst/>
          </a:prstGeom>
        </p:spPr>
        <p:txBody>
          <a:bodyPr wrap="square">
            <a:noAutofit/>
          </a:bodyPr>
          <a:p>
            <a:pPr marL="0" indent="0" algn="l">
              <a:spcBef>
                <a:spcPct val="0"/>
              </a:spcBef>
              <a:spcAft>
                <a:spcPct val="0"/>
              </a:spcAft>
              <a:buFont typeface="Arial" panose="020B0604020202020204"/>
              <a:buNone/>
            </a:pPr>
            <a:r>
              <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rPr>
              <a:t>GaoYiLe</a:t>
            </a:r>
            <a:endParaRPr lang="en-US" altLang="zh-CN" sz="1600" b="1" i="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pic>
        <p:nvPicPr>
          <p:cNvPr id="2" name="图片 1"/>
          <p:cNvPicPr>
            <a:picLocks noChangeAspect="1"/>
          </p:cNvPicPr>
          <p:nvPr/>
        </p:nvPicPr>
        <p:blipFill>
          <a:blip r:embed="rId1"/>
          <a:stretch>
            <a:fillRect/>
          </a:stretch>
        </p:blipFill>
        <p:spPr>
          <a:xfrm>
            <a:off x="323850" y="1491615"/>
            <a:ext cx="3874770" cy="3217545"/>
          </a:xfrm>
          <a:prstGeom prst="rect">
            <a:avLst/>
          </a:prstGeom>
        </p:spPr>
      </p:pic>
      <p:pic>
        <p:nvPicPr>
          <p:cNvPr id="7" name="图片 6" descr="屏幕截图 2025-11-20 161329"/>
          <p:cNvPicPr>
            <a:picLocks noChangeAspect="1"/>
          </p:cNvPicPr>
          <p:nvPr/>
        </p:nvPicPr>
        <p:blipFill>
          <a:blip r:embed="rId2"/>
          <a:srcRect r="10708"/>
          <a:stretch>
            <a:fillRect/>
          </a:stretch>
        </p:blipFill>
        <p:spPr>
          <a:xfrm>
            <a:off x="4643755" y="2955925"/>
            <a:ext cx="3606165" cy="1720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p="http://schemas.openxmlformats.org/presentationml/2006/main">
  <p:tag name="TABLE_ENDDRAG_ORIGIN_RECT" val="365*249"/>
  <p:tag name="TABLE_ENDDRAG_RECT" val="323*131*365*249"/>
</p:tagLst>
</file>

<file path=ppt/tags/tag2.xml><?xml version="1.0" encoding="utf-8"?>
<p:tagLst xmlns:p="http://schemas.openxmlformats.org/presentationml/2006/main">
  <p:tag name="ISPRING_PRESENTATION_TITLE" val="PowerPoint Presentation"/>
  <p:tag name="resource_record_key" val="{&quot;29&quot;:[500531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6230</Words>
  <Application>WPS 演示</Application>
  <PresentationFormat>全屏显示(16:9)</PresentationFormat>
  <Paragraphs>420</Paragraphs>
  <Slides>32</Slides>
  <Notes>26</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宋体</vt:lpstr>
      <vt:lpstr>Wingdings</vt:lpstr>
      <vt:lpstr>微软雅黑</vt:lpstr>
      <vt:lpstr>Arial</vt:lpstr>
      <vt:lpstr>方正兰亭黑简体</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WPS_1642150301</cp:lastModifiedBy>
  <cp:revision>256</cp:revision>
  <dcterms:created xsi:type="dcterms:W3CDTF">2013-07-23T17:44:00Z</dcterms:created>
  <dcterms:modified xsi:type="dcterms:W3CDTF">2025-12-04T01:59:31Z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13F152EEA8BA417F8F2601E37A8E7A4D_13</vt:lpwstr>
  </property>
  <property fmtid="{D5CDD505-2E9C-101B-9397-08002B2CF9AE}" pid="3" name="KSOProductBuildVer">
    <vt:lpwstr>2052-12.1.0.23542</vt:lpwstr>
  </property>
</Properties>
</file>